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0"/>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2" r:id="rId31"/>
    <p:sldId id="301" r:id="rId32"/>
    <p:sldId id="299" r:id="rId33"/>
    <p:sldId id="300" r:id="rId34"/>
    <p:sldId id="303" r:id="rId35"/>
    <p:sldId id="305" r:id="rId36"/>
    <p:sldId id="306" r:id="rId37"/>
    <p:sldId id="304" r:id="rId38"/>
    <p:sldId id="283"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9" autoAdjust="0"/>
    <p:restoredTop sz="94754"/>
  </p:normalViewPr>
  <p:slideViewPr>
    <p:cSldViewPr snapToGrid="0">
      <p:cViewPr varScale="1">
        <p:scale>
          <a:sx n="102" d="100"/>
          <a:sy n="102" d="100"/>
        </p:scale>
        <p:origin x="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hyperlink" Target="https://ieeexplore.ieee.org/xpl/conhome/10004440/proceed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fontScale="90000"/>
          </a:bodyPr>
          <a:lstStyle/>
          <a:p>
            <a:r>
              <a:rPr lang="en-US" dirty="0"/>
              <a:t>Collision Avoidance with safety criteria</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30663" y="1761205"/>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659703" y="2424472"/>
            <a:ext cx="3306871" cy="272414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ignore the future behavior of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424472"/>
            <a:ext cx="3127332" cy="272414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very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A6F7A-0E91-992D-AF29-5BDE3DE602E6}"/>
              </a:ext>
            </a:extLst>
          </p:cNvPr>
          <p:cNvSpPr txBox="1"/>
          <p:nvPr/>
        </p:nvSpPr>
        <p:spPr>
          <a:xfrm>
            <a:off x="474862" y="3781108"/>
            <a:ext cx="1032457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1) Ellipsoids can be fit relatively tightly to the profiles of vehicles, and 2) the sizes of both the ego vehicle and agent can be accounted for by properly scaling the size of the ellipsoid around the vehicle.</a:t>
            </a:r>
            <a:endParaRPr lang="en-US" dirty="0"/>
          </a:p>
        </p:txBody>
      </p:sp>
      <p:sp>
        <p:nvSpPr>
          <p:cNvPr id="6" name="TextBox 5">
            <a:extLst>
              <a:ext uri="{FF2B5EF4-FFF2-40B4-BE49-F238E27FC236}">
                <a16:creationId xmlns:a16="http://schemas.microsoft.com/office/drawing/2014/main" id="{7901F748-ED93-CB49-90A6-BC099F9B7FF9}"/>
              </a:ext>
            </a:extLst>
          </p:cNvPr>
          <p:cNvSpPr txBox="1"/>
          <p:nvPr/>
        </p:nvSpPr>
        <p:spPr>
          <a:xfrm>
            <a:off x="474861" y="1130566"/>
            <a:ext cx="1032457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DYNAMIC AVOIDANCE RISK REGION</a:t>
            </a:r>
          </a:p>
          <a:p>
            <a:endParaRPr lang="en-US" dirty="0"/>
          </a:p>
          <a:p>
            <a:r>
              <a:rPr lang="en-US"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363308864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6289"/>
            <a:ext cx="2870200" cy="774700"/>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50738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619412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8449" y="4153488"/>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579327" y="2172336"/>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604380" y="3630744"/>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059753" y="4477402"/>
            <a:ext cx="5796942" cy="2197172"/>
          </a:xfrm>
          <a:prstGeom prst="rect">
            <a:avLst/>
          </a:prstGeom>
        </p:spPr>
      </p:pic>
      <p:pic>
        <p:nvPicPr>
          <p:cNvPr id="10" name="Picture 9">
            <a:extLst>
              <a:ext uri="{FF2B5EF4-FFF2-40B4-BE49-F238E27FC236}">
                <a16:creationId xmlns:a16="http://schemas.microsoft.com/office/drawing/2014/main" id="{52CC7A41-8867-1ED1-8524-3A8C6462D5D3}"/>
              </a:ext>
            </a:extLst>
          </p:cNvPr>
          <p:cNvPicPr>
            <a:picLocks noChangeAspect="1"/>
          </p:cNvPicPr>
          <p:nvPr/>
        </p:nvPicPr>
        <p:blipFill>
          <a:blip r:embed="rId3"/>
          <a:stretch>
            <a:fillRect/>
          </a:stretch>
        </p:blipFill>
        <p:spPr>
          <a:xfrm>
            <a:off x="6856695" y="3020851"/>
            <a:ext cx="5227529" cy="3255216"/>
          </a:xfrm>
          <a:prstGeom prst="rect">
            <a:avLst/>
          </a:prstGeom>
        </p:spPr>
      </p:pic>
      <p:pic>
        <p:nvPicPr>
          <p:cNvPr id="11" name="Picture 10">
            <a:extLst>
              <a:ext uri="{FF2B5EF4-FFF2-40B4-BE49-F238E27FC236}">
                <a16:creationId xmlns:a16="http://schemas.microsoft.com/office/drawing/2014/main" id="{2543FD32-5D96-A94D-1E21-254882870DFF}"/>
              </a:ext>
            </a:extLst>
          </p:cNvPr>
          <p:cNvPicPr>
            <a:picLocks noChangeAspect="1"/>
          </p:cNvPicPr>
          <p:nvPr/>
        </p:nvPicPr>
        <p:blipFill>
          <a:blip r:embed="rId4"/>
          <a:stretch>
            <a:fillRect/>
          </a:stretch>
        </p:blipFill>
        <p:spPr>
          <a:xfrm>
            <a:off x="8209680" y="2233460"/>
            <a:ext cx="2324709" cy="606446"/>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FF5E2C-A164-545E-734D-C80636596061}"/>
              </a:ext>
            </a:extLst>
          </p:cNvPr>
          <p:cNvPicPr>
            <a:picLocks noChangeAspect="1"/>
          </p:cNvPicPr>
          <p:nvPr/>
        </p:nvPicPr>
        <p:blipFill>
          <a:blip r:embed="rId2"/>
          <a:stretch>
            <a:fillRect/>
          </a:stretch>
        </p:blipFill>
        <p:spPr>
          <a:xfrm>
            <a:off x="929797" y="1440666"/>
            <a:ext cx="3717360" cy="931537"/>
          </a:xfrm>
          <a:prstGeom prst="rect">
            <a:avLst/>
          </a:prstGeom>
        </p:spPr>
      </p:pic>
      <p:pic>
        <p:nvPicPr>
          <p:cNvPr id="5" name="Picture 4">
            <a:extLst>
              <a:ext uri="{FF2B5EF4-FFF2-40B4-BE49-F238E27FC236}">
                <a16:creationId xmlns:a16="http://schemas.microsoft.com/office/drawing/2014/main" id="{479DCB0F-8A80-72F2-B420-370DF81F134C}"/>
              </a:ext>
            </a:extLst>
          </p:cNvPr>
          <p:cNvPicPr>
            <a:picLocks noChangeAspect="1"/>
          </p:cNvPicPr>
          <p:nvPr/>
        </p:nvPicPr>
        <p:blipFill>
          <a:blip r:embed="rId3"/>
          <a:stretch>
            <a:fillRect/>
          </a:stretch>
        </p:blipFill>
        <p:spPr>
          <a:xfrm>
            <a:off x="579939" y="3097438"/>
            <a:ext cx="5981765" cy="2319896"/>
          </a:xfrm>
          <a:prstGeom prst="rect">
            <a:avLst/>
          </a:prstGeom>
        </p:spPr>
      </p:pic>
      <p:pic>
        <p:nvPicPr>
          <p:cNvPr id="6" name="Picture 5">
            <a:extLst>
              <a:ext uri="{FF2B5EF4-FFF2-40B4-BE49-F238E27FC236}">
                <a16:creationId xmlns:a16="http://schemas.microsoft.com/office/drawing/2014/main" id="{47B2DE56-122D-4BC7-E787-B20852B99038}"/>
              </a:ext>
            </a:extLst>
          </p:cNvPr>
          <p:cNvPicPr>
            <a:picLocks noChangeAspect="1"/>
          </p:cNvPicPr>
          <p:nvPr/>
        </p:nvPicPr>
        <p:blipFill>
          <a:blip r:embed="rId4"/>
          <a:stretch>
            <a:fillRect/>
          </a:stretch>
        </p:blipFill>
        <p:spPr>
          <a:xfrm>
            <a:off x="6993559" y="1906434"/>
            <a:ext cx="4885290" cy="1976185"/>
          </a:xfrm>
          <a:prstGeom prst="rect">
            <a:avLst/>
          </a:prstGeom>
        </p:spPr>
      </p:pic>
      <p:pic>
        <p:nvPicPr>
          <p:cNvPr id="7" name="Picture 6">
            <a:extLst>
              <a:ext uri="{FF2B5EF4-FFF2-40B4-BE49-F238E27FC236}">
                <a16:creationId xmlns:a16="http://schemas.microsoft.com/office/drawing/2014/main" id="{AF61C72B-D08B-FDC2-469B-BD67CECB1D5D}"/>
              </a:ext>
            </a:extLst>
          </p:cNvPr>
          <p:cNvPicPr>
            <a:picLocks noChangeAspect="1"/>
          </p:cNvPicPr>
          <p:nvPr/>
        </p:nvPicPr>
        <p:blipFill>
          <a:blip r:embed="rId5"/>
          <a:stretch>
            <a:fillRect/>
          </a:stretch>
        </p:blipFill>
        <p:spPr>
          <a:xfrm>
            <a:off x="6922439" y="4257386"/>
            <a:ext cx="3957668" cy="1827906"/>
          </a:xfrm>
          <a:prstGeom prst="rect">
            <a:avLst/>
          </a:prstGeom>
        </p:spPr>
      </p:pic>
    </p:spTree>
    <p:extLst>
      <p:ext uri="{BB962C8B-B14F-4D97-AF65-F5344CB8AC3E}">
        <p14:creationId xmlns:p14="http://schemas.microsoft.com/office/powerpoint/2010/main" val="42767477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2"/>
          <a:stretch>
            <a:fillRect/>
          </a:stretch>
        </p:blipFill>
        <p:spPr>
          <a:xfrm>
            <a:off x="6751370" y="1790382"/>
            <a:ext cx="2262387" cy="1977868"/>
          </a:xfrm>
          <a:prstGeom prst="rect">
            <a:avLst/>
          </a:prstGeom>
        </p:spPr>
      </p:pic>
      <p:pic>
        <p:nvPicPr>
          <p:cNvPr id="13" name="Picture 12">
            <a:extLst>
              <a:ext uri="{FF2B5EF4-FFF2-40B4-BE49-F238E27FC236}">
                <a16:creationId xmlns:a16="http://schemas.microsoft.com/office/drawing/2014/main" id="{45BDEF36-67D0-243D-6E09-88490C9EDD60}"/>
              </a:ext>
            </a:extLst>
          </p:cNvPr>
          <p:cNvPicPr>
            <a:picLocks noChangeAspect="1"/>
          </p:cNvPicPr>
          <p:nvPr/>
        </p:nvPicPr>
        <p:blipFill>
          <a:blip r:embed="rId3"/>
          <a:stretch>
            <a:fillRect/>
          </a:stretch>
        </p:blipFill>
        <p:spPr>
          <a:xfrm>
            <a:off x="9626454" y="1900635"/>
            <a:ext cx="2026520" cy="1408997"/>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395C-C68E-50E0-9355-802FBE34C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78DEF7-5495-4B13-0C41-615F7FA90C01}"/>
              </a:ext>
            </a:extLst>
          </p:cNvPr>
          <p:cNvSpPr>
            <a:spLocks noGrp="1"/>
          </p:cNvSpPr>
          <p:nvPr>
            <p:ph type="body" idx="1"/>
          </p:nvPr>
        </p:nvSpPr>
        <p:spPr/>
        <p:txBody>
          <a:bodyPr/>
          <a:lstStyle/>
          <a:p>
            <a:pPr marL="0" indent="0">
              <a:buNone/>
            </a:pPr>
            <a:r>
              <a:rPr lang="en-US" sz="1600" b="1" i="0" dirty="0">
                <a:solidFill>
                  <a:srgbClr val="333333"/>
                </a:solidFill>
                <a:effectLst/>
                <a:latin typeface="Arial" panose="020B0604020202020204" pitchFamily="34" charset="0"/>
              </a:rPr>
              <a:t>Path Planning and Predictive Control of Autonomous Vehicles for Obstacle Avoidance</a:t>
            </a:r>
          </a:p>
          <a:p>
            <a:pPr marL="0" indent="0">
              <a:buNone/>
            </a:pPr>
            <a:r>
              <a:rPr lang="en-US" sz="1600" b="0" i="0" u="sng" dirty="0">
                <a:solidFill>
                  <a:srgbClr val="006699"/>
                </a:solidFill>
                <a:effectLst/>
                <a:latin typeface="Arial" panose="020B0604020202020204" pitchFamily="34" charset="0"/>
                <a:hlinkClick r:id="rId2"/>
              </a:rPr>
              <a:t>2022 18th IEEE/ASME International Conference on Mechatronic and Embedded Systems and Applications (MESA)</a:t>
            </a:r>
            <a:endParaRPr lang="en-US" sz="1600" dirty="0"/>
          </a:p>
        </p:txBody>
      </p:sp>
    </p:spTree>
    <p:extLst>
      <p:ext uri="{BB962C8B-B14F-4D97-AF65-F5344CB8AC3E}">
        <p14:creationId xmlns:p14="http://schemas.microsoft.com/office/powerpoint/2010/main" val="70020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2.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9424</TotalTime>
  <Words>2931</Words>
  <Application>Microsoft Macintosh PowerPoint</Application>
  <PresentationFormat>Widescreen</PresentationFormat>
  <Paragraphs>274</Paragraphs>
  <Slides>35</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AdvPS8E82</vt:lpstr>
      <vt:lpstr>AdvTimes</vt:lpstr>
      <vt:lpstr>Arial</vt:lpstr>
      <vt:lpstr>Calibri</vt:lpstr>
      <vt:lpstr>Calibri Light</vt:lpstr>
      <vt:lpstr>Georgia</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Avoidance with safety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72</cp:revision>
  <dcterms:modified xsi:type="dcterms:W3CDTF">2023-02-06T15:37:05Z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